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9" r:id="rId2"/>
    <p:sldId id="260" r:id="rId3"/>
    <p:sldId id="258" r:id="rId4"/>
    <p:sldId id="282" r:id="rId5"/>
    <p:sldId id="261" r:id="rId6"/>
    <p:sldId id="283" r:id="rId7"/>
    <p:sldId id="287" r:id="rId8"/>
    <p:sldId id="303" r:id="rId9"/>
    <p:sldId id="262" r:id="rId10"/>
    <p:sldId id="263" r:id="rId11"/>
    <p:sldId id="296" r:id="rId12"/>
    <p:sldId id="304" r:id="rId13"/>
    <p:sldId id="257" r:id="rId14"/>
    <p:sldId id="284" r:id="rId15"/>
    <p:sldId id="264" r:id="rId16"/>
    <p:sldId id="285" r:id="rId17"/>
    <p:sldId id="297" r:id="rId18"/>
    <p:sldId id="305" r:id="rId19"/>
    <p:sldId id="265" r:id="rId20"/>
    <p:sldId id="286" r:id="rId21"/>
    <p:sldId id="294" r:id="rId22"/>
    <p:sldId id="301" r:id="rId23"/>
    <p:sldId id="298" r:id="rId24"/>
    <p:sldId id="277" r:id="rId25"/>
    <p:sldId id="266" r:id="rId26"/>
    <p:sldId id="289" r:id="rId27"/>
    <p:sldId id="267" r:id="rId28"/>
    <p:sldId id="268" r:id="rId29"/>
    <p:sldId id="295" r:id="rId30"/>
    <p:sldId id="306" r:id="rId31"/>
    <p:sldId id="269" r:id="rId32"/>
    <p:sldId id="270" r:id="rId33"/>
    <p:sldId id="299" r:id="rId34"/>
    <p:sldId id="307" r:id="rId35"/>
    <p:sldId id="271" r:id="rId36"/>
    <p:sldId id="290" r:id="rId37"/>
    <p:sldId id="272" r:id="rId38"/>
    <p:sldId id="291" r:id="rId39"/>
    <p:sldId id="300" r:id="rId40"/>
    <p:sldId id="308" r:id="rId41"/>
    <p:sldId id="273" r:id="rId42"/>
    <p:sldId id="292" r:id="rId43"/>
    <p:sldId id="302" r:id="rId44"/>
    <p:sldId id="293" r:id="rId45"/>
  </p:sldIdLst>
  <p:sldSz cx="12192000" cy="6858000"/>
  <p:notesSz cx="6858000" cy="9144000"/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846"/>
    <a:srgbClr val="A7D971"/>
    <a:srgbClr val="53C6EF"/>
    <a:srgbClr val="B6D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4664" autoAdjust="0"/>
  </p:normalViewPr>
  <p:slideViewPr>
    <p:cSldViewPr snapToGrid="0">
      <p:cViewPr varScale="1">
        <p:scale>
          <a:sx n="112" d="100"/>
          <a:sy n="112" d="100"/>
        </p:scale>
        <p:origin x="7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40033-28E3-47CC-923B-9B73E58A898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5F0BD-1321-46D1-9420-0ED35ECA6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74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5F0BD-1321-46D1-9420-0ED35ECA6EE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35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5F0BD-1321-46D1-9420-0ED35ECA6EE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55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231A-39BF-4262-BBA5-148004A2A1A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32F5-EB69-41B7-9C7D-A27B767B4EF0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059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231A-39BF-4262-BBA5-148004A2A1A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32F5-EB69-41B7-9C7D-A27B767B4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42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231A-39BF-4262-BBA5-148004A2A1A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32F5-EB69-41B7-9C7D-A27B767B4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00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231A-39BF-4262-BBA5-148004A2A1A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32F5-EB69-41B7-9C7D-A27B767B4EF0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916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231A-39BF-4262-BBA5-148004A2A1A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32F5-EB69-41B7-9C7D-A27B767B4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35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231A-39BF-4262-BBA5-148004A2A1A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32F5-EB69-41B7-9C7D-A27B767B4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5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231A-39BF-4262-BBA5-148004A2A1A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32F5-EB69-41B7-9C7D-A27B767B4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46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231A-39BF-4262-BBA5-148004A2A1A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32F5-EB69-41B7-9C7D-A27B767B4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80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231A-39BF-4262-BBA5-148004A2A1A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32F5-EB69-41B7-9C7D-A27B767B4EF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4EA4E9-A91A-CB11-E975-64C37720D1E8}"/>
              </a:ext>
            </a:extLst>
          </p:cNvPr>
          <p:cNvSpPr/>
          <p:nvPr userDrawn="1"/>
        </p:nvSpPr>
        <p:spPr>
          <a:xfrm>
            <a:off x="-105878" y="2632503"/>
            <a:ext cx="6266046" cy="3368843"/>
          </a:xfrm>
          <a:prstGeom prst="rect">
            <a:avLst/>
          </a:prstGeom>
          <a:solidFill>
            <a:srgbClr val="17184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6E2A94-00CA-8883-5A2D-1C1EB2375003}"/>
              </a:ext>
            </a:extLst>
          </p:cNvPr>
          <p:cNvSpPr/>
          <p:nvPr userDrawn="1"/>
        </p:nvSpPr>
        <p:spPr>
          <a:xfrm>
            <a:off x="6160168" y="2632503"/>
            <a:ext cx="6198670" cy="3368843"/>
          </a:xfrm>
          <a:prstGeom prst="rect">
            <a:avLst/>
          </a:prstGeom>
          <a:solidFill>
            <a:srgbClr val="17184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6679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231A-39BF-4262-BBA5-148004A2A1A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32F5-EB69-41B7-9C7D-A27B767B4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3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231A-39BF-4262-BBA5-148004A2A1A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32F5-EB69-41B7-9C7D-A27B767B4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7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74" y="113698"/>
            <a:ext cx="2862549" cy="7842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850" y="169731"/>
            <a:ext cx="1362360" cy="76632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6231A-39BF-4262-BBA5-148004A2A1A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432F5-EB69-41B7-9C7D-A27B767B4EF0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218329" y="615295"/>
            <a:ext cx="7353970" cy="124293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157447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26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plant&#10;&#10;Description automatically generated">
            <a:extLst>
              <a:ext uri="{FF2B5EF4-FFF2-40B4-BE49-F238E27FC236}">
                <a16:creationId xmlns:a16="http://schemas.microsoft.com/office/drawing/2014/main" id="{FE7017C1-26FF-BE52-FC17-34ABD33BF3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171"/>
          <a:stretch/>
        </p:blipFill>
        <p:spPr>
          <a:xfrm>
            <a:off x="-8" y="3577874"/>
            <a:ext cx="12192008" cy="328012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-135466" y="2008119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404C86"/>
                </a:solidFill>
                <a:latin typeface="Vladimir Script" panose="03050402040407070305" pitchFamily="66" charset="0"/>
              </a:rPr>
              <a:t>Welcome!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00" y="3611015"/>
            <a:ext cx="7934992" cy="27296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8" y="0"/>
            <a:ext cx="12192008" cy="1030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2EAD6D-256F-C646-89BB-1325E71499F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75537" y="191838"/>
            <a:ext cx="7454237" cy="2048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51" y="675172"/>
            <a:ext cx="3437864" cy="9411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6205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507" y="2738426"/>
            <a:ext cx="2571429" cy="2952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164" y="2737012"/>
            <a:ext cx="2571429" cy="29523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116" y="2737011"/>
            <a:ext cx="2571429" cy="295238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140" y="2735597"/>
            <a:ext cx="2571429" cy="29523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05878" y="1145407"/>
            <a:ext cx="12464716" cy="1613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05878" y="5674145"/>
            <a:ext cx="12464716" cy="118385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82880" y="5674145"/>
            <a:ext cx="1269572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7128" y="1313575"/>
            <a:ext cx="11650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It Takes a Village: Equitable Collection and Reflection of Scholarship in Faculty Information and Expert Finder Systems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99461" y="5753534"/>
            <a:ext cx="24392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Christina Leigh </a:t>
            </a:r>
            <a:r>
              <a:rPr lang="en-US" sz="2000" b="1" dirty="0" err="1">
                <a:solidFill>
                  <a:schemeClr val="bg1"/>
                </a:solidFill>
              </a:rPr>
              <a:t>Docteur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Director of Proposal Support Services, Syracuse University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15732" y="5729260"/>
            <a:ext cx="2439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Emily Hart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Science Librarian &amp; Research Impact Lead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Syracuse University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54132" y="5730674"/>
            <a:ext cx="2439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Melissa Lowry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Assistant Director, Academic Affairs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Syracuse University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92533" y="5707468"/>
            <a:ext cx="2333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Victoria Weber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Academic Affairs Analyst, Academic Affairs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Syracuse University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577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5878" y="1145407"/>
            <a:ext cx="12464716" cy="1613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05878" y="5674145"/>
            <a:ext cx="12464716" cy="118385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82880" y="5674145"/>
            <a:ext cx="1269572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7128" y="1359150"/>
            <a:ext cx="11650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Lunch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39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66" y="839583"/>
            <a:ext cx="11993734" cy="55196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8" y="0"/>
            <a:ext cx="12192008" cy="1030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7722" y="224446"/>
            <a:ext cx="11650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Our Sponsors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151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92" y="2744971"/>
            <a:ext cx="2571429" cy="29523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78" y="2759056"/>
            <a:ext cx="2571429" cy="29523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411" y="2744971"/>
            <a:ext cx="2571429" cy="29523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551" y="2744971"/>
            <a:ext cx="2571429" cy="2952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820" y="2744971"/>
            <a:ext cx="2571429" cy="29523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05878" y="1145407"/>
            <a:ext cx="12464716" cy="1613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05878" y="5674145"/>
            <a:ext cx="12464716" cy="118385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7128" y="1313575"/>
            <a:ext cx="11650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Connecting the Dots for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FAIRness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and Impact with ORCID (and Other Persistent Identifiers)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5551" y="5753534"/>
            <a:ext cx="2439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Paolo </a:t>
            </a:r>
            <a:r>
              <a:rPr lang="en-US" sz="2000" b="1" dirty="0" err="1">
                <a:solidFill>
                  <a:schemeClr val="bg1"/>
                </a:solidFill>
              </a:rPr>
              <a:t>Gujilde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ORCID US Community Specialist </a:t>
            </a:r>
            <a:r>
              <a:rPr lang="en-US" sz="1200" b="1" dirty="0" err="1">
                <a:solidFill>
                  <a:schemeClr val="bg1"/>
                </a:solidFill>
              </a:rPr>
              <a:t>Lyrasis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736026"/>
            <a:ext cx="2465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Zach Chandler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Director of Research Information Technology and Innovation Stanford University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1822" y="5729260"/>
            <a:ext cx="2439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Lori Schultz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Assistant Vice President, Research Intelligence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University of Arizona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20222" y="5730674"/>
            <a:ext cx="2439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Iqbal Hossain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Director, Research Data Science University of Arizona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858623" y="5707468"/>
            <a:ext cx="2333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Clarke </a:t>
            </a:r>
            <a:r>
              <a:rPr lang="en-US" sz="2000" b="1" dirty="0" err="1">
                <a:solidFill>
                  <a:schemeClr val="bg1"/>
                </a:solidFill>
              </a:rPr>
              <a:t>Iakovakis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Scholarly Services Librarian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Oklahoma State University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176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6" r="8886"/>
          <a:stretch/>
        </p:blipFill>
        <p:spPr>
          <a:xfrm>
            <a:off x="4840765" y="2702208"/>
            <a:ext cx="2571429" cy="30245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05878" y="1145407"/>
            <a:ext cx="12464716" cy="1613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05878" y="5674145"/>
            <a:ext cx="12464716" cy="118385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82880" y="5674145"/>
            <a:ext cx="1269572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7128" y="1323637"/>
            <a:ext cx="11650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chemeClr val="tx2">
                    <a:lumMod val="75000"/>
                  </a:schemeClr>
                </a:solidFill>
              </a:rPr>
              <a:t>Meet Our Silver Sponsor:</a:t>
            </a:r>
          </a:p>
          <a:p>
            <a:pPr algn="ctr"/>
            <a:r>
              <a:rPr lang="en-US" sz="3600" i="1" dirty="0">
                <a:solidFill>
                  <a:schemeClr val="tx2">
                    <a:lumMod val="75000"/>
                  </a:schemeClr>
                </a:solidFill>
              </a:rPr>
              <a:t>Clarivate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68159" y="5729260"/>
            <a:ext cx="4810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Sara Branch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Technical Solutions Consultant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934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351" y="2717579"/>
            <a:ext cx="2571429" cy="29523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C11580-941D-B637-7EEA-7A169AA4AA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1779" y="2730295"/>
            <a:ext cx="2998052" cy="29980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"/>
          <a:stretch/>
        </p:blipFill>
        <p:spPr>
          <a:xfrm>
            <a:off x="7548557" y="2731709"/>
            <a:ext cx="2468754" cy="29523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05878" y="1145407"/>
            <a:ext cx="12464716" cy="1613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05878" y="5674145"/>
            <a:ext cx="12464716" cy="118385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82880" y="5674145"/>
            <a:ext cx="1269572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7128" y="1313575"/>
            <a:ext cx="11650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Supporting and Informing Users: Developing User Information Portals and Training Resources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5551" y="5753534"/>
            <a:ext cx="2439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Stephanie Thompson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Strategic Initiative Associate University of Kentucky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1822" y="5729260"/>
            <a:ext cx="2439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Dave Scherer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Customer Consultant, Pure &amp; Data Monitor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Elsevier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20222" y="5730674"/>
            <a:ext cx="2439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Irina </a:t>
            </a:r>
            <a:r>
              <a:rPr lang="en-US" sz="2000" b="1" dirty="0" err="1">
                <a:solidFill>
                  <a:schemeClr val="bg1"/>
                </a:solidFill>
              </a:rPr>
              <a:t>Bischof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Senior Product Manager, Pure Elsevier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940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58"/>
          <a:stretch/>
        </p:blipFill>
        <p:spPr>
          <a:xfrm>
            <a:off x="4840765" y="2775516"/>
            <a:ext cx="2571429" cy="28621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05878" y="1145407"/>
            <a:ext cx="12464716" cy="1613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05878" y="5674145"/>
            <a:ext cx="12464716" cy="118385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82880" y="5674145"/>
            <a:ext cx="1269572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7128" y="1323637"/>
            <a:ext cx="11650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chemeClr val="tx2">
                    <a:lumMod val="75000"/>
                  </a:schemeClr>
                </a:solidFill>
              </a:rPr>
              <a:t>Meet Our Silver Sponsor:</a:t>
            </a:r>
          </a:p>
          <a:p>
            <a:pPr algn="ctr"/>
            <a:r>
              <a:rPr lang="en-US" sz="3600" i="1" dirty="0">
                <a:solidFill>
                  <a:schemeClr val="tx2">
                    <a:lumMod val="75000"/>
                  </a:schemeClr>
                </a:solidFill>
              </a:rPr>
              <a:t>Overton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68159" y="5729260"/>
            <a:ext cx="4810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Mirage Berry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Director of Business Development (Americas)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866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5878" y="1145407"/>
            <a:ext cx="12464716" cy="1613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05878" y="5674145"/>
            <a:ext cx="12464716" cy="118385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82880" y="5674145"/>
            <a:ext cx="1269572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7128" y="1323637"/>
            <a:ext cx="11650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Break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420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66" y="839583"/>
            <a:ext cx="11993734" cy="55196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8" y="0"/>
            <a:ext cx="12192008" cy="1030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7722" y="224446"/>
            <a:ext cx="11650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Our Sponsors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29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53" y="2721763"/>
            <a:ext cx="2571429" cy="29523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05878" y="1145407"/>
            <a:ext cx="12464716" cy="1613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05878" y="5674145"/>
            <a:ext cx="12464716" cy="118385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82880" y="5674145"/>
            <a:ext cx="1269572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7128" y="1805946"/>
            <a:ext cx="11650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GradWorld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FSU Interactive Video Archive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1822" y="5729260"/>
            <a:ext cx="2439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Mark Riley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Dean of the Graduate School Florida State University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904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66" y="839583"/>
            <a:ext cx="11993734" cy="55196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8" y="0"/>
            <a:ext cx="12192008" cy="1030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7722" y="224446"/>
            <a:ext cx="11650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Our Sponsors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74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8" t="5191" r="9358" b="3556"/>
          <a:stretch/>
        </p:blipFill>
        <p:spPr>
          <a:xfrm>
            <a:off x="4840765" y="2692523"/>
            <a:ext cx="2571430" cy="296297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05878" y="1145407"/>
            <a:ext cx="12464716" cy="1613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05878" y="5674145"/>
            <a:ext cx="12464716" cy="118385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82880" y="5674145"/>
            <a:ext cx="1269572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7128" y="1323637"/>
            <a:ext cx="11650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chemeClr val="tx2">
                    <a:lumMod val="75000"/>
                  </a:schemeClr>
                </a:solidFill>
              </a:rPr>
              <a:t>Meet Our Silver Sponsor:</a:t>
            </a:r>
          </a:p>
          <a:p>
            <a:pPr algn="ctr"/>
            <a:r>
              <a:rPr lang="en-US" sz="3600" i="1" dirty="0">
                <a:solidFill>
                  <a:schemeClr val="tx2">
                    <a:lumMod val="75000"/>
                  </a:schemeClr>
                </a:solidFill>
              </a:rPr>
              <a:t>West Arete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68159" y="5729260"/>
            <a:ext cx="4810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Scott Woods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Founder &amp; CEO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846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5878" y="1145407"/>
            <a:ext cx="12464716" cy="1613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05878" y="5674145"/>
            <a:ext cx="12464716" cy="118385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82880" y="5674145"/>
            <a:ext cx="1269572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7128" y="1323637"/>
            <a:ext cx="11650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World Café Discussion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300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-182880" y="5674145"/>
            <a:ext cx="1269572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plant&#10;&#10;Description automatically generated">
            <a:extLst>
              <a:ext uri="{FF2B5EF4-FFF2-40B4-BE49-F238E27FC236}">
                <a16:creationId xmlns:a16="http://schemas.microsoft.com/office/drawing/2014/main" id="{83D1F4D9-F916-0CF8-D409-7A82F73FEF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171"/>
          <a:stretch/>
        </p:blipFill>
        <p:spPr>
          <a:xfrm>
            <a:off x="-8" y="3577874"/>
            <a:ext cx="12192008" cy="328012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7F9CACB-F6C4-C11E-0200-0BC5E8A4F5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578" y="682619"/>
            <a:ext cx="8218844" cy="43680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568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plant&#10;&#10;Description automatically generated">
            <a:extLst>
              <a:ext uri="{FF2B5EF4-FFF2-40B4-BE49-F238E27FC236}">
                <a16:creationId xmlns:a16="http://schemas.microsoft.com/office/drawing/2014/main" id="{FE7017C1-26FF-BE52-FC17-34ABD33BF3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171"/>
          <a:stretch/>
        </p:blipFill>
        <p:spPr>
          <a:xfrm>
            <a:off x="-8" y="3577874"/>
            <a:ext cx="12192008" cy="328012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-135466" y="2008119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404C86"/>
                </a:solidFill>
                <a:latin typeface="Vladimir Script" panose="03050402040407070305" pitchFamily="66" charset="0"/>
              </a:rPr>
              <a:t>Welcome!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00" y="3611015"/>
            <a:ext cx="7934992" cy="27296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8" y="0"/>
            <a:ext cx="12192008" cy="1030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2EAD6D-256F-C646-89BB-1325E71499F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75537" y="191838"/>
            <a:ext cx="7454237" cy="2048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51" y="675172"/>
            <a:ext cx="3437864" cy="9411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5833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66" y="839583"/>
            <a:ext cx="11993734" cy="55196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8" y="0"/>
            <a:ext cx="12192008" cy="1030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7722" y="224446"/>
            <a:ext cx="11650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Our Sponsors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987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6008765E-4908-F4DF-B712-4F02ECB4A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86" y="2763967"/>
            <a:ext cx="2571429" cy="29523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05878" y="1145407"/>
            <a:ext cx="12464716" cy="1613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05878" y="5674145"/>
            <a:ext cx="12464716" cy="118385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82880" y="5674145"/>
            <a:ext cx="1269572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7128" y="1371753"/>
            <a:ext cx="11650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Keynote: Vision of Self, Serendipitous Collaborations, and Institutional Pride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68159" y="5729260"/>
            <a:ext cx="4810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Karen </a:t>
            </a:r>
            <a:r>
              <a:rPr lang="en-US" sz="2000" b="1" dirty="0" err="1">
                <a:solidFill>
                  <a:schemeClr val="bg1"/>
                </a:solidFill>
              </a:rPr>
              <a:t>Estlund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Dean of Libraries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Colorado State University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154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3" r="3169"/>
          <a:stretch/>
        </p:blipFill>
        <p:spPr>
          <a:xfrm>
            <a:off x="4840765" y="2759056"/>
            <a:ext cx="2571429" cy="28964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05878" y="1145407"/>
            <a:ext cx="12464716" cy="1613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05878" y="5674145"/>
            <a:ext cx="12464716" cy="118385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82880" y="5674145"/>
            <a:ext cx="1269572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7128" y="1323637"/>
            <a:ext cx="11650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chemeClr val="tx2">
                    <a:lumMod val="75000"/>
                  </a:schemeClr>
                </a:solidFill>
              </a:rPr>
              <a:t>Meet Our Gold Sponsor:</a:t>
            </a:r>
          </a:p>
          <a:p>
            <a:pPr algn="ctr"/>
            <a:r>
              <a:rPr lang="en-US" sz="3600" i="1" dirty="0">
                <a:solidFill>
                  <a:schemeClr val="tx2">
                    <a:lumMod val="75000"/>
                  </a:schemeClr>
                </a:solidFill>
              </a:rPr>
              <a:t>4Science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68159" y="5729260"/>
            <a:ext cx="4810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Federico </a:t>
            </a:r>
            <a:r>
              <a:rPr lang="en-US" sz="2000" b="1" dirty="0" err="1">
                <a:solidFill>
                  <a:schemeClr val="bg1"/>
                </a:solidFill>
              </a:rPr>
              <a:t>Verlicchi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Business Developer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988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11" y="2705792"/>
            <a:ext cx="2571429" cy="29523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05878" y="1145407"/>
            <a:ext cx="12464716" cy="1613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05878" y="5674145"/>
            <a:ext cx="12464716" cy="118385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82880" y="5674145"/>
            <a:ext cx="1269572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7128" y="1371753"/>
            <a:ext cx="11650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Strategies for Building Reporting and Data Visualization Services around RIMS and Expert Finder Systems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68159" y="5729260"/>
            <a:ext cx="4810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Jason Glenn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Director, Research Information Management Services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Carnegie Mellon University Libraries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414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449" y="2721763"/>
            <a:ext cx="2571429" cy="29523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05878" y="1145407"/>
            <a:ext cx="12464716" cy="1613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05878" y="5674145"/>
            <a:ext cx="12464716" cy="118385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82880" y="5674145"/>
            <a:ext cx="1269572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7128" y="1313575"/>
            <a:ext cx="11650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RIM System Implementation &amp; Management with a Small Team of Librarians: Challenges &amp; Opportunities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12198" y="5800698"/>
            <a:ext cx="2439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Clarke </a:t>
            </a:r>
            <a:r>
              <a:rPr lang="en-US" sz="2000" b="1" dirty="0" err="1">
                <a:solidFill>
                  <a:schemeClr val="bg1"/>
                </a:solidFill>
              </a:rPr>
              <a:t>Iakovakis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Scholarly Services Librarian Oklahoma State University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24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5878" y="1145407"/>
            <a:ext cx="12464716" cy="1613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05878" y="5674145"/>
            <a:ext cx="12464716" cy="118385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82880" y="5674145"/>
            <a:ext cx="1269572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7128" y="1323637"/>
            <a:ext cx="11650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Break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404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105878" y="2632503"/>
            <a:ext cx="6266046" cy="3368843"/>
          </a:xfrm>
          <a:prstGeom prst="rect">
            <a:avLst/>
          </a:prstGeom>
          <a:solidFill>
            <a:srgbClr val="17184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160168" y="2632503"/>
            <a:ext cx="6198670" cy="3368843"/>
          </a:xfrm>
          <a:prstGeom prst="rect">
            <a:avLst/>
          </a:prstGeom>
          <a:solidFill>
            <a:srgbClr val="17184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765" y="2740410"/>
            <a:ext cx="2571429" cy="29523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05878" y="1145407"/>
            <a:ext cx="12464716" cy="1613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05878" y="5674145"/>
            <a:ext cx="12464716" cy="118385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82880" y="5674145"/>
            <a:ext cx="1269572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7128" y="914559"/>
            <a:ext cx="116508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Keynote: Connecting the Dots through Career Learning, Active Engagement, and Building a Thriving Research Enterprise... A Journey Anyone Can Take!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68159" y="5729260"/>
            <a:ext cx="4810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Baron Wolf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Assistant Vice President for Research &amp; Director of Research Analytics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Chief of Staff, Office of the Vice President for Research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University of Kentucky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292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66" y="839583"/>
            <a:ext cx="11993734" cy="55196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8" y="0"/>
            <a:ext cx="12192008" cy="1030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7722" y="224446"/>
            <a:ext cx="11650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Our Sponsors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674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085" y="2737185"/>
            <a:ext cx="2571429" cy="2952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857" y="2729475"/>
            <a:ext cx="2571429" cy="29523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78" y="2721763"/>
            <a:ext cx="2571429" cy="295238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059" y="2728503"/>
            <a:ext cx="2542857" cy="29523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019" y="2728502"/>
            <a:ext cx="2571429" cy="29523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05878" y="1145407"/>
            <a:ext cx="12464716" cy="1613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05878" y="5674145"/>
            <a:ext cx="12464716" cy="118385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7128" y="1313575"/>
            <a:ext cx="11650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Information Management Principles and Practices You Need to Connect the Dots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5551" y="5753534"/>
            <a:ext cx="24392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Yesim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Darici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Professor of Physics, and Associate Vice Provost for Faculty Development and STEMM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Florida International University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736026"/>
            <a:ext cx="2465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David W </a:t>
            </a:r>
            <a:r>
              <a:rPr lang="en-US" sz="2000" b="1" dirty="0" err="1">
                <a:solidFill>
                  <a:schemeClr val="bg1"/>
                </a:solidFill>
              </a:rPr>
              <a:t>Driesbach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Assistant Vice President, Research Florida International University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1822" y="5729260"/>
            <a:ext cx="24392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Robert Gutierrez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Associate Vice President, Research, Office of Research and Economic Development &amp; University Graduate School, FIU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20222" y="5730674"/>
            <a:ext cx="24392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Maureen Pelham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Director, Research Development, Director of Postdoctoral Scholar Services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Florida International University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858623" y="5707468"/>
            <a:ext cx="2333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Abilene Pinzon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Director, Academic Support Services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Florida International University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72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39" y="2721763"/>
            <a:ext cx="2571429" cy="29523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68" y="2721763"/>
            <a:ext cx="2571429" cy="29523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05878" y="1145407"/>
            <a:ext cx="12464716" cy="1613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05878" y="5674145"/>
            <a:ext cx="12464716" cy="118385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82880" y="5674145"/>
            <a:ext cx="1269572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7128" y="961887"/>
            <a:ext cx="116508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The Structure and Priorities of Researchers’ Scholarly Profile Maintenance Activities: A Case of Institutional Research Information Management System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05264" y="5753534"/>
            <a:ext cx="2439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Dong </a:t>
            </a:r>
            <a:r>
              <a:rPr lang="en-US" sz="2000" b="1" dirty="0" err="1">
                <a:solidFill>
                  <a:schemeClr val="bg1"/>
                </a:solidFill>
              </a:rPr>
              <a:t>Joon</a:t>
            </a:r>
            <a:r>
              <a:rPr lang="en-US" sz="2000" b="1" dirty="0">
                <a:solidFill>
                  <a:schemeClr val="bg1"/>
                </a:solidFill>
              </a:rPr>
              <a:t> Lee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Associate Professor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Texas A &amp; M University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21535" y="5729260"/>
            <a:ext cx="2439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Besiki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Stvilia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Professor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Florida State University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335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5878" y="1145407"/>
            <a:ext cx="12464716" cy="1613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05878" y="5674145"/>
            <a:ext cx="12464716" cy="118385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BA5412-076C-9CF2-8131-CB53C4C169AD}"/>
              </a:ext>
            </a:extLst>
          </p:cNvPr>
          <p:cNvSpPr txBox="1"/>
          <p:nvPr/>
        </p:nvSpPr>
        <p:spPr>
          <a:xfrm>
            <a:off x="267128" y="1359150"/>
            <a:ext cx="11650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Lunch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-182880" y="5674145"/>
            <a:ext cx="1269572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6690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66" y="839583"/>
            <a:ext cx="11993734" cy="55196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8" y="0"/>
            <a:ext cx="12192008" cy="1030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7722" y="224446"/>
            <a:ext cx="11650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Our Sponsors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504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8A315C55-68DF-5AFB-0996-E25327D43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86" y="2769961"/>
            <a:ext cx="2571429" cy="29523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05878" y="1145407"/>
            <a:ext cx="12464716" cy="1613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05878" y="5674145"/>
            <a:ext cx="12464716" cy="118385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82880" y="5674145"/>
            <a:ext cx="1269572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7128" y="1371753"/>
            <a:ext cx="11650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Keynote: Building an Ecosystem of Innovation in Ohio </a:t>
            </a:r>
          </a:p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and Beyond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90715" y="5729260"/>
            <a:ext cx="4810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Jeff </a:t>
            </a:r>
            <a:r>
              <a:rPr lang="en-US" sz="2000" b="1" dirty="0" err="1">
                <a:solidFill>
                  <a:schemeClr val="bg1"/>
                </a:solidFill>
              </a:rPr>
              <a:t>Agnoli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Senior Liaison, Ohio Innovation Exchange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Ohio Department of Higher Education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19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0" r="1833"/>
          <a:stretch/>
        </p:blipFill>
        <p:spPr>
          <a:xfrm>
            <a:off x="4840765" y="2702196"/>
            <a:ext cx="2571429" cy="52525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05878" y="1145407"/>
            <a:ext cx="12464716" cy="1613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05878" y="5674145"/>
            <a:ext cx="12464716" cy="118385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82880" y="5674145"/>
            <a:ext cx="1269572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7128" y="1323637"/>
            <a:ext cx="11650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chemeClr val="tx2">
                    <a:lumMod val="75000"/>
                  </a:schemeClr>
                </a:solidFill>
              </a:rPr>
              <a:t>Meet Our Gold Sponsor:</a:t>
            </a:r>
          </a:p>
          <a:p>
            <a:pPr algn="ctr"/>
            <a:r>
              <a:rPr lang="en-US" sz="3600" i="1" dirty="0" err="1">
                <a:solidFill>
                  <a:schemeClr val="tx2">
                    <a:lumMod val="75000"/>
                  </a:schemeClr>
                </a:solidFill>
              </a:rPr>
              <a:t>Symplectic</a:t>
            </a:r>
            <a:r>
              <a:rPr lang="en-US" sz="3600" i="1" dirty="0">
                <a:solidFill>
                  <a:schemeClr val="tx2">
                    <a:lumMod val="75000"/>
                  </a:schemeClr>
                </a:solidFill>
              </a:rPr>
              <a:t>, Part of Digital Science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68159" y="5729260"/>
            <a:ext cx="4810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Nick Anderson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Senior Product Manager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091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38158643-081F-DADF-0AEE-D7BC721EE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86" y="2691553"/>
            <a:ext cx="2571429" cy="29523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05878" y="1145407"/>
            <a:ext cx="12464716" cy="1613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05878" y="5674145"/>
            <a:ext cx="12464716" cy="118385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82880" y="5674145"/>
            <a:ext cx="1269572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7128" y="1371753"/>
            <a:ext cx="11650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University Expert Web Portal as a Sustainable Part of the State-wide Innovation Ecosystem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90715" y="5729260"/>
            <a:ext cx="4810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Iryna V </a:t>
            </a:r>
            <a:r>
              <a:rPr lang="en-US" sz="2000" b="1" dirty="0" err="1">
                <a:solidFill>
                  <a:schemeClr val="bg1"/>
                </a:solidFill>
              </a:rPr>
              <a:t>Lendel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Senior Director of Regional Economic and Community Development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The W. E. Upjohn Institute for Employment Research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445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" r="6611"/>
          <a:stretch/>
        </p:blipFill>
        <p:spPr>
          <a:xfrm>
            <a:off x="4840765" y="2742828"/>
            <a:ext cx="2571429" cy="29184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05878" y="1145407"/>
            <a:ext cx="12464716" cy="1613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05878" y="5674145"/>
            <a:ext cx="12464716" cy="118385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82880" y="5674145"/>
            <a:ext cx="1269572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7128" y="1323637"/>
            <a:ext cx="11650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chemeClr val="tx2">
                    <a:lumMod val="75000"/>
                  </a:schemeClr>
                </a:solidFill>
              </a:rPr>
              <a:t>Meet Our Silver Sponsor:</a:t>
            </a:r>
          </a:p>
          <a:p>
            <a:pPr algn="ctr"/>
            <a:r>
              <a:rPr lang="en-US" sz="3600" i="1" dirty="0" err="1">
                <a:solidFill>
                  <a:schemeClr val="tx2">
                    <a:lumMod val="75000"/>
                  </a:schemeClr>
                </a:solidFill>
              </a:rPr>
              <a:t>Lyrasis</a:t>
            </a:r>
            <a:endParaRPr lang="en-US" sz="3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8159" y="5729260"/>
            <a:ext cx="4810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Michele </a:t>
            </a:r>
            <a:r>
              <a:rPr lang="en-US" sz="2000" b="1" dirty="0" err="1">
                <a:solidFill>
                  <a:schemeClr val="bg1"/>
                </a:solidFill>
              </a:rPr>
              <a:t>Mennielli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Senior Global Strategist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94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5878" y="1145407"/>
            <a:ext cx="12464716" cy="1613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05878" y="5674145"/>
            <a:ext cx="12464716" cy="118385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82880" y="5674145"/>
            <a:ext cx="1269572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7128" y="1323637"/>
            <a:ext cx="11650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Break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54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105878" y="2632503"/>
            <a:ext cx="6266046" cy="3368843"/>
          </a:xfrm>
          <a:prstGeom prst="rect">
            <a:avLst/>
          </a:prstGeom>
          <a:solidFill>
            <a:srgbClr val="17184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160168" y="2632503"/>
            <a:ext cx="6198670" cy="3368843"/>
          </a:xfrm>
          <a:prstGeom prst="rect">
            <a:avLst/>
          </a:prstGeom>
          <a:solidFill>
            <a:srgbClr val="17184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0" t="2749" r="18443" b="22989"/>
          <a:stretch/>
        </p:blipFill>
        <p:spPr>
          <a:xfrm>
            <a:off x="4840765" y="2740410"/>
            <a:ext cx="2571429" cy="29150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05878" y="1145407"/>
            <a:ext cx="12464716" cy="1613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05878" y="5674145"/>
            <a:ext cx="12464716" cy="118385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82880" y="5674145"/>
            <a:ext cx="1269572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7128" y="1323637"/>
            <a:ext cx="11650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chemeClr val="tx2">
                    <a:lumMod val="75000"/>
                  </a:schemeClr>
                </a:solidFill>
              </a:rPr>
              <a:t>Meet Our Gold Sponsor:</a:t>
            </a:r>
          </a:p>
          <a:p>
            <a:pPr algn="ctr"/>
            <a:r>
              <a:rPr lang="en-US" sz="3600" i="1" dirty="0">
                <a:solidFill>
                  <a:schemeClr val="tx2">
                    <a:lumMod val="75000"/>
                  </a:schemeClr>
                </a:solidFill>
              </a:rPr>
              <a:t>Elsevier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68159" y="5729260"/>
            <a:ext cx="4810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Patrick </a:t>
            </a:r>
            <a:r>
              <a:rPr lang="en-US" sz="2000" b="1" dirty="0" err="1">
                <a:solidFill>
                  <a:schemeClr val="bg1"/>
                </a:solidFill>
              </a:rPr>
              <a:t>Crisfulla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Vice President, Research Information Solutions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504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66" y="839583"/>
            <a:ext cx="11993734" cy="55196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8" y="0"/>
            <a:ext cx="12192008" cy="1030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7722" y="224446"/>
            <a:ext cx="11650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Our Sponsors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43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2675" y="2669026"/>
            <a:ext cx="2875602" cy="28756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88" y="2576865"/>
            <a:ext cx="2571429" cy="29523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576" y="2681940"/>
            <a:ext cx="2571429" cy="29523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18" y="2653933"/>
            <a:ext cx="2571429" cy="29523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05878" y="1145407"/>
            <a:ext cx="12464716" cy="1613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05878" y="5489513"/>
            <a:ext cx="12464716" cy="137855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82880" y="5489513"/>
            <a:ext cx="1269572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7128" y="1128943"/>
            <a:ext cx="11650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Focusing Discovery and Awareness: The Use of RIM Systems for Internal and External Research Communication Initiatives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00986" y="5568902"/>
            <a:ext cx="2439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Bonnie Crotty Nelson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Proposal &amp; Information Specialist Research Triangle Institute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17257" y="5544628"/>
            <a:ext cx="2439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Baron Wolf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Assistant Vice President for Research &amp; Director of Research Analytics, and Chief of Staff, Office of the Vice President for Research University of Kentucky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55657" y="5546042"/>
            <a:ext cx="24392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Mark </a:t>
            </a:r>
            <a:r>
              <a:rPr lang="en-US" sz="2000" b="1" dirty="0" err="1">
                <a:solidFill>
                  <a:schemeClr val="bg1"/>
                </a:solidFill>
              </a:rPr>
              <a:t>Zulauf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Researcher Information Systems Coordinator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University of Illinois Urbana-Champaign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94058" y="5522836"/>
            <a:ext cx="2333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David Scherer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Customer Consultant, Pure and Data Monitor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Elsevier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0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" r="8343"/>
          <a:stretch/>
        </p:blipFill>
        <p:spPr>
          <a:xfrm>
            <a:off x="4840765" y="2700624"/>
            <a:ext cx="2571429" cy="29735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05878" y="1145407"/>
            <a:ext cx="12464716" cy="1613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05878" y="5674145"/>
            <a:ext cx="12464716" cy="118385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82880" y="5674145"/>
            <a:ext cx="1269572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7128" y="1323637"/>
            <a:ext cx="11650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chemeClr val="tx2">
                    <a:lumMod val="75000"/>
                  </a:schemeClr>
                </a:solidFill>
              </a:rPr>
              <a:t>Meet Our Silver Sponsor:</a:t>
            </a:r>
          </a:p>
          <a:p>
            <a:pPr algn="ctr"/>
            <a:r>
              <a:rPr lang="en-US" sz="3600" i="1" dirty="0">
                <a:solidFill>
                  <a:schemeClr val="tx2">
                    <a:lumMod val="75000"/>
                  </a:schemeClr>
                </a:solidFill>
              </a:rPr>
              <a:t>Academic Analytics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68159" y="5729260"/>
            <a:ext cx="4810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Stephanie Faulkner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Vice President for Product Development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355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5878" y="1145407"/>
            <a:ext cx="12464716" cy="1613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05878" y="5674145"/>
            <a:ext cx="12464716" cy="118385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82880" y="5674145"/>
            <a:ext cx="1269572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7128" y="1323637"/>
            <a:ext cx="11650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Closing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649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66" y="839583"/>
            <a:ext cx="11993734" cy="55196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8" y="0"/>
            <a:ext cx="12192008" cy="1030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7722" y="224446"/>
            <a:ext cx="11650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Our Sponsors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44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374" y="2721763"/>
            <a:ext cx="2571429" cy="2952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803" y="2721763"/>
            <a:ext cx="2571429" cy="29523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05878" y="1145407"/>
            <a:ext cx="12464716" cy="1613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05878" y="5674145"/>
            <a:ext cx="12464716" cy="118385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82880" y="5674145"/>
            <a:ext cx="1269572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7128" y="1313575"/>
            <a:ext cx="11650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Implementing a Unified Faculty Activity Reporting System at Virginia Tech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05264" y="5753534"/>
            <a:ext cx="2439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Abhay</a:t>
            </a:r>
            <a:r>
              <a:rPr lang="en-US" sz="2000" b="1" dirty="0">
                <a:solidFill>
                  <a:schemeClr val="bg1"/>
                </a:solidFill>
              </a:rPr>
              <a:t> Joshi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Director of Analytics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Virginia Tech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21535" y="5729260"/>
            <a:ext cx="2439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Ben </a:t>
            </a:r>
            <a:r>
              <a:rPr lang="en-US" sz="2000" b="1" dirty="0" err="1">
                <a:solidFill>
                  <a:schemeClr val="bg1"/>
                </a:solidFill>
              </a:rPr>
              <a:t>Greenawald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Data Scientist, Office of Analytics and Institutional Effectiveness Virginia Tech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656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7" t="7103" r="2036" b="4828"/>
          <a:stretch/>
        </p:blipFill>
        <p:spPr>
          <a:xfrm>
            <a:off x="4840765" y="2759056"/>
            <a:ext cx="2571429" cy="29150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05878" y="1145407"/>
            <a:ext cx="12464716" cy="1613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05878" y="5674145"/>
            <a:ext cx="12464716" cy="118385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82880" y="5674145"/>
            <a:ext cx="1269572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7128" y="1323637"/>
            <a:ext cx="11650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chemeClr val="tx2">
                    <a:lumMod val="75000"/>
                  </a:schemeClr>
                </a:solidFill>
              </a:rPr>
              <a:t>Meet Our Silver Sponsor:</a:t>
            </a:r>
          </a:p>
          <a:p>
            <a:pPr algn="ctr"/>
            <a:r>
              <a:rPr lang="en-US" sz="3600" i="1" dirty="0">
                <a:solidFill>
                  <a:schemeClr val="tx2">
                    <a:lumMod val="75000"/>
                  </a:schemeClr>
                </a:solidFill>
              </a:rPr>
              <a:t>Prophy Science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68159" y="5729260"/>
            <a:ext cx="4810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Oleg </a:t>
            </a:r>
            <a:r>
              <a:rPr lang="en-US" sz="2000" b="1" dirty="0" err="1">
                <a:solidFill>
                  <a:schemeClr val="bg1"/>
                </a:solidFill>
              </a:rPr>
              <a:t>Ruchayskiy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Co-founder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663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5878" y="1145407"/>
            <a:ext cx="12464716" cy="1613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05878" y="5674145"/>
            <a:ext cx="12464716" cy="118385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82880" y="5674145"/>
            <a:ext cx="1269572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7128" y="1323637"/>
            <a:ext cx="11650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Break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224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66" y="839583"/>
            <a:ext cx="11993734" cy="55196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8" y="0"/>
            <a:ext cx="12192008" cy="1030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7722" y="224446"/>
            <a:ext cx="11650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Our Sponsors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853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6351" y="2740410"/>
            <a:ext cx="2360259" cy="29523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05878" y="1145407"/>
            <a:ext cx="12464716" cy="1613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05878" y="5674145"/>
            <a:ext cx="12464716" cy="118385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82880" y="5674145"/>
            <a:ext cx="1269572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7128" y="1336588"/>
            <a:ext cx="11650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.net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, .com, .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edu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– Connecting the Dots to Recycle and Reuse Scholarly Data within CU Boulder’s (de-facto) RIM System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68159" y="5729260"/>
            <a:ext cx="4810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Don </a:t>
            </a:r>
            <a:r>
              <a:rPr lang="en-US" sz="2000" b="1" dirty="0" err="1">
                <a:solidFill>
                  <a:schemeClr val="bg1"/>
                </a:solidFill>
              </a:rPr>
              <a:t>Elsborg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FIS Systems Lead Architect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University of Colorado Boulder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420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QjVUKHHA"/>
  <p:tag name="ARTICULATE_SLIDE_COUNT" val="4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2639</TotalTime>
  <Words>760</Words>
  <Application>Microsoft Office PowerPoint</Application>
  <PresentationFormat>Widescreen</PresentationFormat>
  <Paragraphs>160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Vladimir Script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Florida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Dwyer</dc:creator>
  <cp:lastModifiedBy>Carmy Greenwood</cp:lastModifiedBy>
  <cp:revision>109</cp:revision>
  <dcterms:created xsi:type="dcterms:W3CDTF">2023-03-15T21:13:16Z</dcterms:created>
  <dcterms:modified xsi:type="dcterms:W3CDTF">2023-03-31T15:51:19Z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9E010F57-1025-4A47-96EE-870B9A1E51CA</vt:lpwstr>
  </property>
  <property fmtid="{D5CDD505-2E9C-101B-9397-08002B2CF9AE}" pid="3" name="ArticulatePath">
    <vt:lpwstr>EFSpresenterSlide2023</vt:lpwstr>
  </property>
</Properties>
</file>